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PT Sans Narrow"/>
      <p:regular r:id="rId52"/>
      <p:bold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6923D4-CEE1-4E7E-8B13-B1E01B4ABAB5}">
  <a:tblStyle styleId="{B66923D4-CEE1-4E7E-8B13-B1E01B4AB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PTSansNarrow-bold.fntdata"/><Relationship Id="rId52" Type="http://schemas.openxmlformats.org/officeDocument/2006/relationships/font" Target="fonts/PTSansNarrow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.fntdata"/><Relationship Id="rId10" Type="http://schemas.openxmlformats.org/officeDocument/2006/relationships/slide" Target="slides/slide4.xml"/><Relationship Id="rId54" Type="http://schemas.openxmlformats.org/officeDocument/2006/relationships/font" Target="fonts/OpenSans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56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e0244a82c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e0244a82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e36adf07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e36adf07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e36adf07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e36adf07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e0244a82c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e0244a82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e36adf070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e36adf070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e0244a82c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e0244a82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e0244a82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e0244a82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e36adf070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e36adf070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e36adf070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e36adf070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dd7ea91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dd7ea91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dd7ea9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dd7ea9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e0244a82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e0244a82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e0244a82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e0244a82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e36adf070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e36adf070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e36adf070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e36adf070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e36adf070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e36adf070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e36adff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e36adff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dd7ea91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dd7ea91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e36ad6a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e36ad6a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e36ad6a0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e36ad6a0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3e36ad6a0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3e36ad6a0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e36ad6a0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e36ad6a0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e36ad6a0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e36ad6a0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e36ad6a0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e36ad6a0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36ad6a0a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e36ad6a0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e36ad6a0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e36ad6a0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e36ad6a0a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e36ad6a0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e36ad6a0a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e36ad6a0a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e36ad6a0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e36ad6a0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e36ad6a0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e36ad6a0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e36ad6a0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e36ad6a0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e36ad6a0a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e36ad6a0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e0244a82c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e0244a82c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e36ad6a0a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e36ad6a0a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e36ad6a0a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e36ad6a0a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e36ad6a0a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3e36ad6a0a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e36ad6a0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3e36ad6a0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e36ad6a0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e36ad6a0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e36ad6a0a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e36ad6a0a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e36ad6a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e36ad6a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e36ad6a0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e36ad6a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e0244a8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e0244a8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dd7ea910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dd7ea910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e36adf07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e36adf07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hyperlink" Target="https://nasirml.wordpress.com/2017/12/16/multi-layer-perceptron-in-tensorflow-part-2-mnist/" TargetMode="External"/><Relationship Id="rId5" Type="http://schemas.openxmlformats.org/officeDocument/2006/relationships/hyperlink" Target="https://analyticsindiamag.com/using-encoder-decoder-lstm-in-univariate-horizon-style-for-time-series-modelling/" TargetMode="External"/><Relationship Id="rId6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hyperlink" Target="https://www.researchgate.net/figure/Architecture-of-the-Hybrid-1D-CNN-LSTM-model-for-human-activity-recognition_fig4_34334155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59">
                <a:solidFill>
                  <a:srgbClr val="CC4125"/>
                </a:solidFill>
              </a:rPr>
              <a:t>Machine Learning Techniques for Anomaly Detection in Solar Power Plants</a:t>
            </a:r>
            <a:endParaRPr sz="3559">
              <a:solidFill>
                <a:srgbClr val="CC4125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</a:t>
            </a:r>
            <a:r>
              <a:rPr b="1" lang="en"/>
              <a:t>2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59300" y="28254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EDA: Pairplots 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88700" y="1135200"/>
            <a:ext cx="315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Outliers in </a:t>
            </a:r>
            <a:endParaRPr sz="17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AC/DC - Irradiation [faulty </a:t>
            </a:r>
            <a:r>
              <a:rPr b="1" lang="en" sz="1300">
                <a:solidFill>
                  <a:srgbClr val="000000"/>
                </a:solidFill>
              </a:rPr>
              <a:t>solar panels</a:t>
            </a:r>
            <a:r>
              <a:rPr lang="en" sz="1300">
                <a:solidFill>
                  <a:srgbClr val="000000"/>
                </a:solidFill>
              </a:rPr>
              <a:t>]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AC - DC [faulty </a:t>
            </a:r>
            <a:r>
              <a:rPr b="1" lang="en" sz="1300">
                <a:solidFill>
                  <a:srgbClr val="000000"/>
                </a:solidFill>
              </a:rPr>
              <a:t>inverter</a:t>
            </a:r>
            <a:r>
              <a:rPr lang="en" sz="1300">
                <a:solidFill>
                  <a:srgbClr val="000000"/>
                </a:solidFill>
              </a:rPr>
              <a:t>]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650" y="290900"/>
            <a:ext cx="6020800" cy="46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To understand conversion AC/DC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1501975"/>
            <a:ext cx="58293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DC_POWER vs MODULE_TEMPRATURE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575" y="1460075"/>
            <a:ext cx="56959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355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EDA: Power vs Irradiation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01" y="923825"/>
            <a:ext cx="6999600" cy="39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Temperature</a:t>
            </a:r>
            <a:r>
              <a:rPr lang="en">
                <a:solidFill>
                  <a:srgbClr val="CC4125"/>
                </a:solidFill>
              </a:rPr>
              <a:t>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75" y="1864275"/>
            <a:ext cx="8126049" cy="23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2355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EDA: Power and Irradiation (cont’d)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225"/>
            <a:ext cx="4923750" cy="3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390" y="1076225"/>
            <a:ext cx="4768611" cy="33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2355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EDA: Temperature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225"/>
            <a:ext cx="85153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DC Power Distribution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25" y="1666388"/>
            <a:ext cx="7769199" cy="25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Efficiency Calculation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25" y="1452150"/>
            <a:ext cx="59436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 Preparation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Cleaning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Find missing values or duplicates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Replacing null or NaN values with median.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Integration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Combine generation data and weather data with same SOURCE_KEY based on DATE and TIME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900" y="937618"/>
            <a:ext cx="3449850" cy="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062" y="2342525"/>
            <a:ext cx="3905739" cy="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167" y="3837128"/>
            <a:ext cx="4102621" cy="9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6569925" y="3194225"/>
            <a:ext cx="321600" cy="50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6409275" y="1699625"/>
            <a:ext cx="642900" cy="642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Problem Statement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348450"/>
            <a:ext cx="8520600" cy="30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Solar plants are important for meeting upcoming energy needs, but problems in these plants can cause significant losses.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Detecting anomalies is vital for solar power plant efficiency and performance.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Anomaly detection can be slow and involve human input.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Developing an efficient machine learning based system for anomaly detection is necessary.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 Preparation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54342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Standardization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Defining date-time columns to maintain the same </a:t>
            </a:r>
            <a:r>
              <a:rPr lang="en">
                <a:solidFill>
                  <a:srgbClr val="000000"/>
                </a:solidFill>
              </a:rPr>
              <a:t>format = '%d-%m-%Y %H:%M'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are only 22 inverters’ readings in the dataset.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Converting long type or character into a int data type for easier computation.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277" y="531650"/>
            <a:ext cx="1156075" cy="39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725" y="1432532"/>
            <a:ext cx="1745949" cy="211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 Preparation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44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Feature Engineering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</a:t>
            </a:r>
            <a:r>
              <a:rPr lang="en">
                <a:solidFill>
                  <a:srgbClr val="000000"/>
                </a:solidFill>
              </a:rPr>
              <a:t>e added separate date and time columns.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Added Plant Status to monitor the plant’s operational status using rule-based method.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900" y="1401075"/>
            <a:ext cx="4103699" cy="203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Check if Data is Normally Distributed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The </a:t>
            </a:r>
            <a:r>
              <a:rPr b="1" lang="en">
                <a:solidFill>
                  <a:srgbClr val="212121"/>
                </a:solidFill>
              </a:rPr>
              <a:t>Shapiro-Wilk</a:t>
            </a:r>
            <a:r>
              <a:rPr lang="en">
                <a:solidFill>
                  <a:srgbClr val="212121"/>
                </a:solidFill>
              </a:rPr>
              <a:t> test and QQ Plot is a statistical test used to determine if a sample of data comes from a normal distribution.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88" y="2446800"/>
            <a:ext cx="7109226" cy="1458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Using QQ Plot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00" y="1349525"/>
            <a:ext cx="1813050" cy="13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525" y="1349700"/>
            <a:ext cx="1810512" cy="131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825" y="1349700"/>
            <a:ext cx="1810512" cy="131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775" y="2863700"/>
            <a:ext cx="1810512" cy="131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6750" y="2814319"/>
            <a:ext cx="1810512" cy="131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6100" y="2814325"/>
            <a:ext cx="1810512" cy="131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5000" y="1349700"/>
            <a:ext cx="1810512" cy="131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 Scaling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333350"/>
            <a:ext cx="85206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Min-max scaler (range 0-1)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 Split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60:40 train-test split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90:10 train-validation split </a:t>
            </a:r>
            <a:endParaRPr sz="2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Models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Regular LSTM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MLP with LSTM encoder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CNN-LSTM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Transformer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LSTM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2909225" y="4789500"/>
            <a:ext cx="618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https://colah.github.io/posts/2015-08-Understanding-LSTMs/</a:t>
            </a:r>
            <a:r>
              <a:rPr lang="en" sz="900"/>
              <a:t> </a:t>
            </a:r>
            <a:endParaRPr sz="900"/>
          </a:p>
        </p:txBody>
      </p:sp>
      <p:pic>
        <p:nvPicPr>
          <p:cNvPr descr="Energies 15 08233 g003"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450" y="660750"/>
            <a:ext cx="6621775" cy="4049075"/>
          </a:xfrm>
          <a:prstGeom prst="rect">
            <a:avLst/>
          </a:prstGeom>
          <a:noFill/>
          <a:ln cap="flat" cmpd="sng">
            <a:solidFill>
              <a:srgbClr val="A5A5A5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142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MLP with LSTM Encoder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02250"/>
            <a:ext cx="4035826" cy="1678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40"/>
          <p:cNvSpPr/>
          <p:nvPr/>
        </p:nvSpPr>
        <p:spPr>
          <a:xfrm>
            <a:off x="4818775" y="1825338"/>
            <a:ext cx="686700" cy="33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42906" t="20127"/>
          <a:stretch/>
        </p:blipFill>
        <p:spPr>
          <a:xfrm>
            <a:off x="5983625" y="1022988"/>
            <a:ext cx="2661350" cy="1548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40"/>
          <p:cNvSpPr/>
          <p:nvPr/>
        </p:nvSpPr>
        <p:spPr>
          <a:xfrm rot="1931484">
            <a:off x="6907013" y="2716528"/>
            <a:ext cx="372220" cy="61692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/>
        </p:nvSpPr>
        <p:spPr>
          <a:xfrm>
            <a:off x="4875050" y="1269600"/>
            <a:ext cx="45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FF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900">
              <a:solidFill>
                <a:srgbClr val="0000FF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7336825" y="2874375"/>
            <a:ext cx="45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FF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2900">
              <a:solidFill>
                <a:srgbClr val="0000FF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-831000" y="4590900"/>
            <a:ext cx="997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4"/>
              </a:rPr>
              <a:t>https://nasirml.wordpress.com/2017/12/16/multi-layer-perceptron-in-tensorflow-part-2-mnist/</a:t>
            </a:r>
            <a:endParaRPr sz="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5"/>
              </a:rPr>
              <a:t>https://analyticsindiamag.com/using-encoder-decoder-lstm-in-univariate-horizon-style-for-time-series-modelling/</a:t>
            </a:r>
            <a:r>
              <a:rPr lang="en" sz="500"/>
              <a:t> </a:t>
            </a:r>
            <a:endParaRPr sz="500"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675" y="3059901"/>
            <a:ext cx="3993877" cy="1854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CNN-LSTM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75" y="1076225"/>
            <a:ext cx="6555092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2352825" y="2085800"/>
            <a:ext cx="11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14 filters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720900" y="4688625"/>
            <a:ext cx="842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https://www.researchgate.net/figure/Architecture-of-the-Hybrid-1D-CNN-LSTM-model-for-human-activity-recognition_fig4_343341551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Objective, Community Impact, Creativity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>
                <a:solidFill>
                  <a:srgbClr val="212121"/>
                </a:solidFill>
              </a:rPr>
              <a:t>The goal is to detect the anomalies in the photovoltaic (PV) system.</a:t>
            </a:r>
            <a:br>
              <a:rPr lang="en">
                <a:solidFill>
                  <a:srgbClr val="212121"/>
                </a:solidFill>
              </a:rPr>
            </a:br>
            <a:endParaRPr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>
                <a:solidFill>
                  <a:srgbClr val="212121"/>
                </a:solidFill>
              </a:rPr>
              <a:t>Community Impacts</a:t>
            </a:r>
            <a:endParaRPr>
              <a:solidFill>
                <a:srgbClr val="21212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lang="en">
                <a:solidFill>
                  <a:srgbClr val="212121"/>
                </a:solidFill>
              </a:rPr>
              <a:t>Increased reliability and efficiency of solar energy</a:t>
            </a:r>
            <a:endParaRPr>
              <a:solidFill>
                <a:srgbClr val="21212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lang="en">
                <a:solidFill>
                  <a:srgbClr val="212121"/>
                </a:solidFill>
              </a:rPr>
              <a:t>Reduced energy costs</a:t>
            </a:r>
            <a:endParaRPr>
              <a:solidFill>
                <a:srgbClr val="21212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AutoNum type="arabicPeriod"/>
            </a:pPr>
            <a:r>
              <a:rPr lang="en">
                <a:solidFill>
                  <a:srgbClr val="212121"/>
                </a:solidFill>
              </a:rPr>
              <a:t>Improved air quality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>
                <a:solidFill>
                  <a:srgbClr val="212121"/>
                </a:solidFill>
              </a:rPr>
              <a:t>Creativity 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 sz="1800">
                <a:solidFill>
                  <a:srgbClr val="212121"/>
                </a:solidFill>
              </a:rPr>
              <a:t>Hybrid deep learning models for improved performance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Transformer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 rotWithShape="1">
          <a:blip r:embed="rId3">
            <a:alphaModFix/>
          </a:blip>
          <a:srcRect b="0" l="0" r="0" t="2066"/>
          <a:stretch/>
        </p:blipFill>
        <p:spPr>
          <a:xfrm>
            <a:off x="4748500" y="205050"/>
            <a:ext cx="3377400" cy="4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075" y="1532575"/>
            <a:ext cx="2226925" cy="29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625" y="872450"/>
            <a:ext cx="1267650" cy="27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DC Power Prediction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 rotWithShape="1">
          <a:blip r:embed="rId3">
            <a:alphaModFix/>
          </a:blip>
          <a:srcRect b="36848" l="0" r="0" t="0"/>
          <a:stretch/>
        </p:blipFill>
        <p:spPr>
          <a:xfrm>
            <a:off x="1599988" y="1712250"/>
            <a:ext cx="5944026" cy="2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DC Power Prediction - LSTM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00" y="1228625"/>
            <a:ext cx="4167402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DC Power Prediction - MLP with LSTM Encoder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50" y="1076225"/>
            <a:ext cx="4339692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DC Power Prediction - CNN-LSTM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50" y="1152425"/>
            <a:ext cx="4339692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DC Power Prediction - Transformer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50" y="1152425"/>
            <a:ext cx="4339692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Anomaly Detection:  DC Power vs Irradiation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00" y="1264300"/>
            <a:ext cx="8964599" cy="28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Anomaly Detection:  True Anomalies</a:t>
            </a:r>
            <a:endParaRPr sz="2711">
              <a:solidFill>
                <a:srgbClr val="CC4125"/>
              </a:solidFill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2" cy="287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Absolute Error - LSTM  </a:t>
            </a:r>
            <a:endParaRPr sz="2822">
              <a:solidFill>
                <a:srgbClr val="CC4125"/>
              </a:solidFill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9625"/>
            <a:ext cx="8839202" cy="301482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 txBox="1"/>
          <p:nvPr/>
        </p:nvSpPr>
        <p:spPr>
          <a:xfrm>
            <a:off x="445500" y="1392600"/>
            <a:ext cx="83868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Distribution of absolute error between real and predicted DC Power for LSTM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Absolute Error - LSTM  </a:t>
            </a:r>
            <a:r>
              <a:rPr lang="en" sz="2822">
                <a:solidFill>
                  <a:srgbClr val="CC4125"/>
                </a:solidFill>
              </a:rPr>
              <a:t>(cont’d)</a:t>
            </a:r>
            <a:endParaRPr sz="2044">
              <a:solidFill>
                <a:srgbClr val="CC4125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025"/>
            <a:ext cx="8839199" cy="292798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 txBox="1"/>
          <p:nvPr/>
        </p:nvSpPr>
        <p:spPr>
          <a:xfrm>
            <a:off x="378600" y="1304825"/>
            <a:ext cx="8386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Absolute errors above threshold are anomalies.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Threshold = mean(absolute error) + 3 std(absolute errors)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Dataset 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04925" y="1206525"/>
            <a:ext cx="86133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Data is gathered from two solar plants located in India, one in Gandikotta, Andhra, and another in Nasik, Maharashtra.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data were collected at intervals of 15 minutes for 34 days.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There are 22 inverter sensors on each plant that measure AC and DC power generation.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 total of four CSV files are created from the data, partitioned by the plant.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power generation and weather sensor data CSV files are available for each plant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Table A and Table B show the metadata of each file in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next slides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Anomaly Detection - LSTM</a:t>
            </a:r>
            <a:endParaRPr sz="2822">
              <a:solidFill>
                <a:srgbClr val="CC4125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2" cy="286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Anomaly Detection - MLP with LSTM Encoder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8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Anomaly Detection - CNN-LSTM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8" cy="28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Anomaly Detection - Transformer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3" cy="286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Results: Anomaly Detection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361" name="Google Shape;361;p56"/>
          <p:cNvGraphicFramePr/>
          <p:nvPr/>
        </p:nvGraphicFramePr>
        <p:xfrm>
          <a:off x="1236013" y="151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{B66923D4-CEE1-4E7E-8B13-B1E01B4ABAB5}</a:tableStyleId>
              </a:tblPr>
              <a:tblGrid>
                <a:gridCol w="4048200"/>
                <a:gridCol w="2623775"/>
              </a:tblGrid>
              <a:tr h="48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Transformer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0.9838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LSTM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0.983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MLP with LSTM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0.9984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CNN-LSTM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0.9830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Conclusions 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Best model </a:t>
            </a:r>
            <a:endParaRPr sz="20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MLP with LSTM encoder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Future scope</a:t>
            </a:r>
            <a:endParaRPr sz="20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Refined anomaly detection techniques </a:t>
            </a:r>
            <a:endParaRPr sz="1700">
              <a:solidFill>
                <a:srgbClr val="000000"/>
              </a:solidFill>
            </a:endParaRPr>
          </a:p>
          <a:p>
            <a:pPr indent="-3365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</a:rPr>
              <a:t>Gaussian method for anomaly detection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Refined parameter optimization techniques</a:t>
            </a:r>
            <a:endParaRPr sz="1700">
              <a:solidFill>
                <a:srgbClr val="000000"/>
              </a:solidFill>
            </a:endParaRPr>
          </a:p>
          <a:p>
            <a:pPr indent="-336550" lvl="2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</a:rPr>
              <a:t>Grid search 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Dataset </a:t>
            </a:r>
            <a:r>
              <a:rPr lang="en" sz="2822">
                <a:solidFill>
                  <a:srgbClr val="CC4125"/>
                </a:solidFill>
              </a:rPr>
              <a:t>(cont’d)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17800" y="1149650"/>
            <a:ext cx="41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Table A: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Description of plant generation CSV file.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25" y="1924075"/>
            <a:ext cx="5489175" cy="2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Dataset </a:t>
            </a:r>
            <a:r>
              <a:rPr lang="en" sz="2822">
                <a:solidFill>
                  <a:srgbClr val="CC4125"/>
                </a:solidFill>
              </a:rPr>
              <a:t>(cont’d)</a:t>
            </a:r>
            <a:endParaRPr sz="2822">
              <a:solidFill>
                <a:srgbClr val="CC4125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17800" y="1149650"/>
            <a:ext cx="81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Table B: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Description of plant weather sensor CSV file.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00" y="1930525"/>
            <a:ext cx="51911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EDA: Data Quality Assurance 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Ensure each data file corresponds to only one Plant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Check for missing values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Check num inverters per plant and num measurements per inverter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22 total inverters, measurements ranging between 3104 and 3155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Issue: Maximum difference of 51 entries corresponds to a difference of almost 13 hours!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Ready to merge power and weather sensor dataframes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EDA: Correlations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225"/>
            <a:ext cx="8839201" cy="217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Pair Plot Correlations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4429" l="0" r="0" t="4420"/>
          <a:stretch/>
        </p:blipFill>
        <p:spPr>
          <a:xfrm>
            <a:off x="465850" y="1296913"/>
            <a:ext cx="8373350" cy="32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665000"/>
            <a:ext cx="8839204" cy="30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